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5" r:id="rId4"/>
  </p:sldMasterIdLst>
  <p:notesMasterIdLst>
    <p:notesMasterId r:id="rId24"/>
  </p:notesMasterIdLst>
  <p:sldIdLst>
    <p:sldId id="345" r:id="rId5"/>
    <p:sldId id="347" r:id="rId6"/>
    <p:sldId id="348" r:id="rId7"/>
    <p:sldId id="349" r:id="rId8"/>
    <p:sldId id="350" r:id="rId9"/>
    <p:sldId id="344" r:id="rId10"/>
    <p:sldId id="260" r:id="rId11"/>
    <p:sldId id="257" r:id="rId12"/>
    <p:sldId id="261" r:id="rId13"/>
    <p:sldId id="263" r:id="rId14"/>
    <p:sldId id="256" r:id="rId15"/>
    <p:sldId id="340" r:id="rId16"/>
    <p:sldId id="259" r:id="rId17"/>
    <p:sldId id="341" r:id="rId18"/>
    <p:sldId id="262" r:id="rId19"/>
    <p:sldId id="342" r:id="rId20"/>
    <p:sldId id="264" r:id="rId21"/>
    <p:sldId id="265" r:id="rId22"/>
    <p:sldId id="258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6" autoAdjust="0"/>
    <p:restoredTop sz="94625" autoAdjust="0"/>
  </p:normalViewPr>
  <p:slideViewPr>
    <p:cSldViewPr snapToGrid="0" snapToObjects="1">
      <p:cViewPr varScale="1">
        <p:scale>
          <a:sx n="142" d="100"/>
          <a:sy n="142" d="100"/>
        </p:scale>
        <p:origin x="318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91062-6FE4-457F-8585-4B3F3B895966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55AF8-BF90-4D6A-83F9-9C83DAB351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7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514082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4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8685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858"/>
            <a:ext cx="8229600" cy="30424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9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0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613"/>
            <a:ext cx="7772400" cy="1101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45723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409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95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2" r:id="rId1"/>
    <p:sldLayoutId id="2147493487" r:id="rId2"/>
    <p:sldLayoutId id="2147493488" r:id="rId3"/>
    <p:sldLayoutId id="214749348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46825" y="1243853"/>
            <a:ext cx="3886740" cy="2769096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Hinged    Mud Rings</a:t>
            </a:r>
            <a:b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64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9841" y="-58779"/>
            <a:ext cx="5672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Cross Reference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D3E432-BFEF-49FA-A20C-044B6E659E4B}"/>
              </a:ext>
            </a:extLst>
          </p:cNvPr>
          <p:cNvSpPr txBox="1"/>
          <p:nvPr/>
        </p:nvSpPr>
        <p:spPr>
          <a:xfrm>
            <a:off x="6438900" y="2425630"/>
            <a:ext cx="2446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*Denotes non-UL Listed product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B8C7E9-A712-4876-8BC4-4EEC39330E24}"/>
              </a:ext>
            </a:extLst>
          </p:cNvPr>
          <p:cNvSpPr txBox="1"/>
          <p:nvPr/>
        </p:nvSpPr>
        <p:spPr>
          <a:xfrm>
            <a:off x="325149" y="3430786"/>
            <a:ext cx="8841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RACO offers industries largest adjustability range on UL listed 4-11/16” Adjustable Mud Rings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00B3A-CF26-408E-8660-989006B17B9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9467" y="1146804"/>
            <a:ext cx="8765065" cy="9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92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Adjustable Mud Rings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Tear and Compare:</a:t>
            </a:r>
          </a:p>
          <a:p>
            <a:r>
              <a:rPr lang="en-US" dirty="0"/>
              <a:t>RACO v Frasier Oaks</a:t>
            </a:r>
          </a:p>
        </p:txBody>
      </p:sp>
    </p:spTree>
    <p:extLst>
      <p:ext uri="{BB962C8B-B14F-4D97-AF65-F5344CB8AC3E}">
        <p14:creationId xmlns:p14="http://schemas.microsoft.com/office/powerpoint/2010/main" val="4040345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DDE95F-2A83-4BC8-A670-F8C242FC2941}"/>
              </a:ext>
            </a:extLst>
          </p:cNvPr>
          <p:cNvSpPr txBox="1"/>
          <p:nvPr/>
        </p:nvSpPr>
        <p:spPr>
          <a:xfrm>
            <a:off x="2339009" y="6824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9C0EA-EC35-44E7-AD05-96F6C4FB8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70" y="1561584"/>
            <a:ext cx="8448260" cy="22216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879048-5751-49BF-A7F3-FD0492B46EC3}"/>
              </a:ext>
            </a:extLst>
          </p:cNvPr>
          <p:cNvSpPr txBox="1"/>
          <p:nvPr/>
        </p:nvSpPr>
        <p:spPr>
          <a:xfrm>
            <a:off x="2109532" y="-34895"/>
            <a:ext cx="3760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Side by Side Comparison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B7C93A-13CD-41C9-B2B7-9DA5A564E178}"/>
              </a:ext>
            </a:extLst>
          </p:cNvPr>
          <p:cNvSpPr txBox="1"/>
          <p:nvPr/>
        </p:nvSpPr>
        <p:spPr>
          <a:xfrm>
            <a:off x="3691566" y="4126323"/>
            <a:ext cx="176086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Advantage RACO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59D45B1-092B-400C-8356-BCF57889B7B8}"/>
              </a:ext>
            </a:extLst>
          </p:cNvPr>
          <p:cNvSpPr/>
          <p:nvPr/>
        </p:nvSpPr>
        <p:spPr>
          <a:xfrm>
            <a:off x="6347791" y="1051819"/>
            <a:ext cx="437322" cy="3693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B9AE9-BB4E-4870-9DCC-32053A6E2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558" y="1005004"/>
            <a:ext cx="560881" cy="463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1E61F6-220F-401B-AC3C-5A690910D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767" y="1004817"/>
            <a:ext cx="560881" cy="463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994184-60A1-4E08-958C-FBE501F2A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25508" y="2721197"/>
            <a:ext cx="560881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74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758867-4789-47C5-A919-760FEC66A2DE}"/>
              </a:ext>
            </a:extLst>
          </p:cNvPr>
          <p:cNvSpPr txBox="1"/>
          <p:nvPr/>
        </p:nvSpPr>
        <p:spPr>
          <a:xfrm>
            <a:off x="876661" y="-56363"/>
            <a:ext cx="5787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Single Gang Installation Issue on Boxes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052392-9602-483D-A2AF-F336F8BDDE26}"/>
              </a:ext>
            </a:extLst>
          </p:cNvPr>
          <p:cNvSpPr txBox="1"/>
          <p:nvPr/>
        </p:nvSpPr>
        <p:spPr>
          <a:xfrm>
            <a:off x="907153" y="3826131"/>
            <a:ext cx="394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Adjustment tab interferes with box during installation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DADA37-A356-4514-A64D-4C643D87C253}"/>
              </a:ext>
            </a:extLst>
          </p:cNvPr>
          <p:cNvSpPr txBox="1"/>
          <p:nvPr/>
        </p:nvSpPr>
        <p:spPr>
          <a:xfrm>
            <a:off x="5261133" y="3776768"/>
            <a:ext cx="2419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Screw has to be backed out almost all the way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EACDC9-435B-491E-8F35-7AD8312210EE}"/>
              </a:ext>
            </a:extLst>
          </p:cNvPr>
          <p:cNvSpPr txBox="1"/>
          <p:nvPr/>
        </p:nvSpPr>
        <p:spPr>
          <a:xfrm>
            <a:off x="3745752" y="4408375"/>
            <a:ext cx="167180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Labor Intensive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7013DB-418A-4BB3-8598-4F4BA1595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4" y="762713"/>
            <a:ext cx="7174006" cy="30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1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641E094-87BE-4B31-BF63-F6DB86B12C87}"/>
              </a:ext>
            </a:extLst>
          </p:cNvPr>
          <p:cNvSpPr/>
          <p:nvPr/>
        </p:nvSpPr>
        <p:spPr>
          <a:xfrm>
            <a:off x="1173846" y="-39841"/>
            <a:ext cx="5525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Two Gang Installation Issue on Boxes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615D5F-D241-4246-A478-5637E1963BC6}"/>
              </a:ext>
            </a:extLst>
          </p:cNvPr>
          <p:cNvSpPr txBox="1"/>
          <p:nvPr/>
        </p:nvSpPr>
        <p:spPr>
          <a:xfrm>
            <a:off x="3762547" y="4311159"/>
            <a:ext cx="1618905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Labor Intensive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80EFF3-0BFC-433D-A756-0C9406E2EF35}"/>
              </a:ext>
            </a:extLst>
          </p:cNvPr>
          <p:cNvSpPr txBox="1"/>
          <p:nvPr/>
        </p:nvSpPr>
        <p:spPr>
          <a:xfrm>
            <a:off x="5682598" y="3878701"/>
            <a:ext cx="294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Screw must be completely removed to install cover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098BEC-4D8C-4D2E-986C-2817B4094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39" y="984959"/>
            <a:ext cx="2877249" cy="2963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FB4EE3-9B87-4CE0-A3C9-F8290DAB8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371" y="1516161"/>
            <a:ext cx="1950593" cy="182323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7FC4F19-5EC6-42FC-9FC1-B6D1FD6DE0A5}"/>
              </a:ext>
            </a:extLst>
          </p:cNvPr>
          <p:cNvSpPr txBox="1"/>
          <p:nvPr/>
        </p:nvSpPr>
        <p:spPr>
          <a:xfrm>
            <a:off x="3389081" y="3475858"/>
            <a:ext cx="199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Sleeve interferes with box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4818915-EEE8-42EB-B0C4-1FDF4EC34245}"/>
              </a:ext>
            </a:extLst>
          </p:cNvPr>
          <p:cNvSpPr/>
          <p:nvPr/>
        </p:nvSpPr>
        <p:spPr>
          <a:xfrm rot="17687694">
            <a:off x="4401848" y="2828276"/>
            <a:ext cx="583095" cy="5234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ABC4B627-B67A-4CC2-90BE-700065D5633C}"/>
              </a:ext>
            </a:extLst>
          </p:cNvPr>
          <p:cNvSpPr/>
          <p:nvPr/>
        </p:nvSpPr>
        <p:spPr>
          <a:xfrm rot="1176646">
            <a:off x="3548818" y="1945288"/>
            <a:ext cx="583095" cy="5234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AA549-33EF-4EA5-8D8C-9B62E74BF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247" y="826323"/>
            <a:ext cx="2880839" cy="287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43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02CEABC-DD2A-480E-A4AD-CB172075A7A4}"/>
              </a:ext>
            </a:extLst>
          </p:cNvPr>
          <p:cNvSpPr txBox="1"/>
          <p:nvPr/>
        </p:nvSpPr>
        <p:spPr>
          <a:xfrm>
            <a:off x="921026" y="4030323"/>
            <a:ext cx="1947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Caddy H23 Bracket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DDF0E0-C395-4A5B-A439-0F4ABCAE2535}"/>
              </a:ext>
            </a:extLst>
          </p:cNvPr>
          <p:cNvSpPr/>
          <p:nvPr/>
        </p:nvSpPr>
        <p:spPr>
          <a:xfrm>
            <a:off x="462085" y="20288"/>
            <a:ext cx="8216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Two Gang Installation Issue on Box Positioning Brackets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A59531-233E-4BEB-91A3-F9FECE965803}"/>
              </a:ext>
            </a:extLst>
          </p:cNvPr>
          <p:cNvSpPr/>
          <p:nvPr/>
        </p:nvSpPr>
        <p:spPr>
          <a:xfrm>
            <a:off x="3506818" y="4002162"/>
            <a:ext cx="2491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Caddy 3 Position Bracket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C5C128-AC48-4CFF-80DF-3D007650F711}"/>
              </a:ext>
            </a:extLst>
          </p:cNvPr>
          <p:cNvSpPr/>
          <p:nvPr/>
        </p:nvSpPr>
        <p:spPr>
          <a:xfrm>
            <a:off x="6636220" y="3986988"/>
            <a:ext cx="1617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Big “O” Bracket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94557E-0704-4BF2-8761-D0C7A9C7DBD8}"/>
              </a:ext>
            </a:extLst>
          </p:cNvPr>
          <p:cNvSpPr txBox="1"/>
          <p:nvPr/>
        </p:nvSpPr>
        <p:spPr>
          <a:xfrm>
            <a:off x="3942865" y="4405163"/>
            <a:ext cx="137960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Limited Uses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F87FFA-7944-48E3-9137-0BC887489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40" y="898950"/>
            <a:ext cx="7868368" cy="29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53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7A254A-273E-4E3C-9F9E-47320EB2A151}"/>
              </a:ext>
            </a:extLst>
          </p:cNvPr>
          <p:cNvSpPr/>
          <p:nvPr/>
        </p:nvSpPr>
        <p:spPr>
          <a:xfrm>
            <a:off x="411218" y="10787"/>
            <a:ext cx="8478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Single Gang Installation Issue on Box Positioning Brackets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CE72B5-79F5-4E5E-AC6F-216E1651B4D6}"/>
              </a:ext>
            </a:extLst>
          </p:cNvPr>
          <p:cNvSpPr txBox="1"/>
          <p:nvPr/>
        </p:nvSpPr>
        <p:spPr>
          <a:xfrm>
            <a:off x="921026" y="4030323"/>
            <a:ext cx="1947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Caddy H23 Bracket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E6A225-8359-4D5E-B411-D8A0C218C3E2}"/>
              </a:ext>
            </a:extLst>
          </p:cNvPr>
          <p:cNvSpPr/>
          <p:nvPr/>
        </p:nvSpPr>
        <p:spPr>
          <a:xfrm>
            <a:off x="3784580" y="3973152"/>
            <a:ext cx="2491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Caddy 3 Position Bracket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C3AF8C-EC35-413D-8ED9-7D2FBFBFDF51}"/>
              </a:ext>
            </a:extLst>
          </p:cNvPr>
          <p:cNvSpPr/>
          <p:nvPr/>
        </p:nvSpPr>
        <p:spPr>
          <a:xfrm>
            <a:off x="6605352" y="3973152"/>
            <a:ext cx="1617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Big “O” Bracket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D48B01-8C95-4DA9-8B65-0730A852279E}"/>
              </a:ext>
            </a:extLst>
          </p:cNvPr>
          <p:cNvSpPr txBox="1"/>
          <p:nvPr/>
        </p:nvSpPr>
        <p:spPr>
          <a:xfrm>
            <a:off x="3995714" y="4399655"/>
            <a:ext cx="1379608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Limited Uses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B29D36-9F2B-40B0-BB99-1CECB1C68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1" y="832782"/>
            <a:ext cx="8478347" cy="316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35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52DFE1-9CB9-481E-A049-FBC17CB029C1}"/>
              </a:ext>
            </a:extLst>
          </p:cNvPr>
          <p:cNvSpPr/>
          <p:nvPr/>
        </p:nvSpPr>
        <p:spPr>
          <a:xfrm>
            <a:off x="1919766" y="-30112"/>
            <a:ext cx="530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Adjustment Screw Tab and Threads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D91643-1ECC-453C-A6FF-67DCCE1237BA}"/>
              </a:ext>
            </a:extLst>
          </p:cNvPr>
          <p:cNvSpPr txBox="1"/>
          <p:nvPr/>
        </p:nvSpPr>
        <p:spPr>
          <a:xfrm>
            <a:off x="714375" y="3750261"/>
            <a:ext cx="3320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Exposed sharp edges and threads</a:t>
            </a:r>
          </a:p>
          <a:p>
            <a:pPr algn="ctr"/>
            <a:r>
              <a:rPr lang="en-US" dirty="0"/>
              <a:t>Frasier Oaks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C88780-DB39-44E6-A6E2-1F492239BCCB}"/>
              </a:ext>
            </a:extLst>
          </p:cNvPr>
          <p:cNvSpPr txBox="1"/>
          <p:nvPr/>
        </p:nvSpPr>
        <p:spPr>
          <a:xfrm>
            <a:off x="5349534" y="3750261"/>
            <a:ext cx="230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Clean smooth surfaces</a:t>
            </a:r>
          </a:p>
          <a:p>
            <a:pPr algn="ctr"/>
            <a:r>
              <a:rPr lang="en-US" dirty="0"/>
              <a:t>RACO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369696-1D44-4F66-8A72-7E0F3C6B8AAB}"/>
              </a:ext>
            </a:extLst>
          </p:cNvPr>
          <p:cNvSpPr txBox="1"/>
          <p:nvPr/>
        </p:nvSpPr>
        <p:spPr>
          <a:xfrm>
            <a:off x="3735681" y="4413900"/>
            <a:ext cx="167263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Potential Shorts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6870C7-E6D5-4360-8BA5-F381362D3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838" y="836521"/>
            <a:ext cx="3847477" cy="289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1F17B5-2AAE-4512-ABB2-E0235B838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62" y="814088"/>
            <a:ext cx="3647763" cy="29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42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2CA369-CA19-4CDD-85E8-AF7597DC602B}"/>
              </a:ext>
            </a:extLst>
          </p:cNvPr>
          <p:cNvSpPr/>
          <p:nvPr/>
        </p:nvSpPr>
        <p:spPr>
          <a:xfrm>
            <a:off x="2419904" y="14346"/>
            <a:ext cx="4995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What’s Wrong With This Picture?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0A18460-9D96-4D86-9833-5A96BA5871E0}"/>
              </a:ext>
            </a:extLst>
          </p:cNvPr>
          <p:cNvSpPr/>
          <p:nvPr/>
        </p:nvSpPr>
        <p:spPr>
          <a:xfrm rot="7806975">
            <a:off x="4110138" y="771723"/>
            <a:ext cx="583095" cy="5234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E45576-23E4-4E50-B0D7-70F2A7D84FE7}"/>
              </a:ext>
            </a:extLst>
          </p:cNvPr>
          <p:cNvSpPr txBox="1"/>
          <p:nvPr/>
        </p:nvSpPr>
        <p:spPr>
          <a:xfrm>
            <a:off x="775744" y="2744099"/>
            <a:ext cx="187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Mounting slot is upside down!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235845-89BD-4A01-B9A3-C515E45E895F}"/>
              </a:ext>
            </a:extLst>
          </p:cNvPr>
          <p:cNvSpPr txBox="1"/>
          <p:nvPr/>
        </p:nvSpPr>
        <p:spPr>
          <a:xfrm>
            <a:off x="3365000" y="4113491"/>
            <a:ext cx="324569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Ever heard of a NEMA Standard?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B1D0DA-A038-4CB6-AF35-D4A07006A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276" y="1121394"/>
            <a:ext cx="3385424" cy="2887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2FB564-6FDE-4D15-B504-A193B2A8E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3" y="1033456"/>
            <a:ext cx="2201855" cy="1752647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D13FB8C-62B9-48D5-8E57-604DC124CA02}"/>
              </a:ext>
            </a:extLst>
          </p:cNvPr>
          <p:cNvSpPr/>
          <p:nvPr/>
        </p:nvSpPr>
        <p:spPr>
          <a:xfrm rot="7806975">
            <a:off x="1667685" y="1163326"/>
            <a:ext cx="583095" cy="5234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4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8707"/>
            <a:ext cx="7772400" cy="68319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474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20" y="16728"/>
            <a:ext cx="8229600" cy="45554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3099" y="818703"/>
            <a:ext cx="4643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dirty="0">
                <a:solidFill>
                  <a:prstClr val="black"/>
                </a:solidFill>
              </a:rPr>
              <a:t>Hinged design allows device to be mounted to the ring before install and swing design frees up both hands of the installer.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D95A57-3157-4921-A4FA-02BD682AA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529" y="2271921"/>
            <a:ext cx="3418633" cy="2052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C1B854-32C8-4C2B-95B6-60C91433B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99" y="833437"/>
            <a:ext cx="27432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2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735" y="789787"/>
            <a:ext cx="33006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189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design allows mud ring to be opened in the field</a:t>
            </a:r>
          </a:p>
          <a:p>
            <a:pPr marL="285750" indent="-285750" defTabSz="457189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189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1-Gang and 2-Gang versions for 4” square boxes</a:t>
            </a:r>
          </a:p>
          <a:p>
            <a:pPr marL="285750" indent="-285750" defTabSz="457189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189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Hinged design allows for quick and easy access to install conduit connectors and wiring</a:t>
            </a:r>
          </a:p>
          <a:p>
            <a:pPr marL="285750" indent="-285750" defTabSz="457189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189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Mounts to box with out having to remove cover mounting screws</a:t>
            </a:r>
          </a:p>
          <a:p>
            <a:pPr marL="285750" indent="-285750" defTabSz="457189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189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in ½” , 5/8”, and ¾” raised depths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97E257F-6CDF-42BF-B728-C6CD4E56B692}"/>
              </a:ext>
            </a:extLst>
          </p:cNvPr>
          <p:cNvSpPr txBox="1">
            <a:spLocks/>
          </p:cNvSpPr>
          <p:nvPr/>
        </p:nvSpPr>
        <p:spPr>
          <a:xfrm>
            <a:off x="242355" y="0"/>
            <a:ext cx="8229600" cy="4735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BF7413-8EBF-41AF-9EDB-EAA123FED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449" y="572833"/>
            <a:ext cx="2274615" cy="1702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6A71D0-8A04-4B5D-A9A2-D9D070001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714" y="2340909"/>
            <a:ext cx="2038350" cy="2095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738AE2-259C-4F50-8E11-29C9A80A0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38" y="1095935"/>
            <a:ext cx="2346542" cy="1701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E575BF-6D4F-4380-94D3-81F644BDF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20" y="2897841"/>
            <a:ext cx="1925953" cy="141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0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A909-C79D-4F98-9B70-44DD6D04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43753"/>
          </a:xfrm>
        </p:spPr>
        <p:txBody>
          <a:bodyPr>
            <a:noAutofit/>
          </a:bodyPr>
          <a:lstStyle/>
          <a:p>
            <a:r>
              <a:rPr lang="en-US" sz="3600" dirty="0"/>
              <a:t>Current Line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FD25B-771D-4D84-ABBD-0ABC7DA0D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462" y="2419885"/>
            <a:ext cx="5251076" cy="623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Currently developing a line of 4-11/16” Hinged </a:t>
            </a:r>
            <a:r>
              <a:rPr lang="en-US" sz="1600" dirty="0" err="1"/>
              <a:t>mudrings</a:t>
            </a:r>
            <a:r>
              <a:rPr lang="en-US" sz="1600" dirty="0"/>
              <a:t> as well as a line of Hinged Adjustable in 4” and 4-11/16”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00FC4-35F7-4554-BBD6-4FF2C8815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10" y="860903"/>
            <a:ext cx="8323090" cy="155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32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67049-2227-413A-BFD8-4ED45B8A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0"/>
            <a:ext cx="8229600" cy="463924"/>
          </a:xfrm>
        </p:spPr>
        <p:txBody>
          <a:bodyPr>
            <a:noAutofit/>
          </a:bodyPr>
          <a:lstStyle/>
          <a:p>
            <a:r>
              <a:rPr lang="en-US" sz="3600" dirty="0"/>
              <a:t>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29808-DAAB-4CA5-99A5-E9B0CA3BB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524" y="568628"/>
            <a:ext cx="4995582" cy="16022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/>
              <a:t>Garvin offers a 5”box with a hinged door and then you can use any mud ring or cover on it.</a:t>
            </a:r>
          </a:p>
          <a:p>
            <a:r>
              <a:rPr lang="en-US" sz="1400" dirty="0"/>
              <a:t>Only 1 size box offered – 5”Sq - 3” deep – ½ &amp;3/4 KO’s</a:t>
            </a:r>
          </a:p>
          <a:p>
            <a:r>
              <a:rPr lang="en-US" sz="1400" dirty="0"/>
              <a:t>Can not be used with Open Center Bracket</a:t>
            </a:r>
          </a:p>
          <a:p>
            <a:r>
              <a:rPr lang="en-US" sz="1400" dirty="0"/>
              <a:t>Offer preassembles versions available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4663E5-1C00-474B-845D-57834B507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36" y="2170920"/>
            <a:ext cx="1996549" cy="1937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E31EEF-3E72-4EA9-89AE-A2E8E5567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148" y="2204482"/>
            <a:ext cx="2277078" cy="1863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4A8C2F-C021-40C7-A1EC-ABDD6222D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476" y="651242"/>
            <a:ext cx="1452856" cy="1437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5F2B2D-773A-4AD2-8071-6DC942F69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275" y="2276907"/>
            <a:ext cx="1732345" cy="148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7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46825" y="1243853"/>
            <a:ext cx="3886740" cy="2769096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Adjustable Mud Rings</a:t>
            </a:r>
            <a:b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3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20" y="16728"/>
            <a:ext cx="8229600" cy="45554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3054" y="844615"/>
            <a:ext cx="27935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RACO Adjustable Mud Rings provide job site flexibility when finished wall depths are unknown</a:t>
            </a:r>
          </a:p>
          <a:p>
            <a:pPr algn="ctr"/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Inner ring can be adjusted after drywall is installed to match depth, saving the installer time.</a:t>
            </a:r>
            <a:endParaRPr lang="en-US" sz="1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5C7DE3-66D4-404E-880A-A1F8541CE1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61" y="1058418"/>
            <a:ext cx="2816352" cy="30266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855413-6B43-4EAC-A37F-477CCBCD6D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819" y="989360"/>
            <a:ext cx="2798064" cy="297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4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736" y="789787"/>
            <a:ext cx="31202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Available for 4” square and 4-11/16” square boxes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½” to 1-3/8” adjustability range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Depth adjusted by 2 screws located on opposite sides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All screws inside of ring eliminating damage from router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For use with 2-1/8” deep boxes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cULus Listed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06E1A1-97E5-468A-B589-A7A947D320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354" y="818268"/>
            <a:ext cx="1820388" cy="1879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D67367-CC73-4911-BBA1-973FC95CEA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61" y="2392910"/>
            <a:ext cx="1766926" cy="187086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97E257F-6CDF-42BF-B728-C6CD4E56B692}"/>
              </a:ext>
            </a:extLst>
          </p:cNvPr>
          <p:cNvSpPr txBox="1">
            <a:spLocks/>
          </p:cNvSpPr>
          <p:nvPr/>
        </p:nvSpPr>
        <p:spPr>
          <a:xfrm>
            <a:off x="242355" y="0"/>
            <a:ext cx="8229600" cy="4735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75A39-EC7E-435A-9549-500AA74AE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717" y="2795129"/>
            <a:ext cx="1156122" cy="14686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FA01AA-EB6D-4FC3-8B9E-C91D4BDA8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054" y="581756"/>
            <a:ext cx="1239131" cy="170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4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C3CEAD-9CF2-4DCF-A9E3-06E96F998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25" y="735472"/>
            <a:ext cx="8010525" cy="15525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3E472B-BC9B-4EBD-897A-656DBD3E298F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6029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SKU Offering / Packaging Info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FA80C0-6883-48C8-9A15-4EB311669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584" y="2461098"/>
            <a:ext cx="1172939" cy="1711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40297D-B5B3-4CF0-87E6-04E4DA5A5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64" y="2571749"/>
            <a:ext cx="1259911" cy="16004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78B2A1-9BD4-48B7-BC51-1FF6F8D90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224" y="2325702"/>
            <a:ext cx="1343628" cy="1846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0A7D3A-F46B-4C7F-B07A-F2E2F8E65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4174" y="2502036"/>
            <a:ext cx="1341610" cy="16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14080"/>
      </p:ext>
    </p:extLst>
  </p:cSld>
  <p:clrMapOvr>
    <a:masterClrMapping/>
  </p:clrMapOvr>
</p:sld>
</file>

<file path=ppt/theme/theme1.xml><?xml version="1.0" encoding="utf-8"?>
<a:theme xmlns:a="http://schemas.openxmlformats.org/drawingml/2006/main" name="297 Launch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297 Launch Presentation</Template>
  <TotalTime>1944</TotalTime>
  <Words>418</Words>
  <Application>Microsoft Office PowerPoint</Application>
  <PresentationFormat>On-screen Show (16:9)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297 Launch Presentation</vt:lpstr>
      <vt:lpstr>Hinged    Mud Rings  </vt:lpstr>
      <vt:lpstr>Application</vt:lpstr>
      <vt:lpstr>PowerPoint Presentation</vt:lpstr>
      <vt:lpstr>Current Line up</vt:lpstr>
      <vt:lpstr>Competition</vt:lpstr>
      <vt:lpstr>Adjustable Mud Rings  </vt:lpstr>
      <vt:lpstr>Application</vt:lpstr>
      <vt:lpstr>PowerPoint Presentation</vt:lpstr>
      <vt:lpstr>PowerPoint Presentation</vt:lpstr>
      <vt:lpstr>PowerPoint Presentation</vt:lpstr>
      <vt:lpstr>Adjustable Mud Rings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Hubbell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RACO 297  Old Work Pan</dc:title>
  <dc:creator>Stetten, Nathan</dc:creator>
  <cp:lastModifiedBy>Hlade, Jeff</cp:lastModifiedBy>
  <cp:revision>82</cp:revision>
  <dcterms:created xsi:type="dcterms:W3CDTF">2018-09-27T15:24:42Z</dcterms:created>
  <dcterms:modified xsi:type="dcterms:W3CDTF">2020-05-01T18:09:41Z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